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61" r:id="rId9"/>
    <p:sldId id="268" r:id="rId10"/>
    <p:sldId id="262" r:id="rId11"/>
    <p:sldId id="263" r:id="rId12"/>
    <p:sldId id="264" r:id="rId13"/>
    <p:sldId id="269" r:id="rId14"/>
    <p:sldId id="265" r:id="rId15"/>
    <p:sldId id="275" r:id="rId16"/>
    <p:sldId id="270" r:id="rId17"/>
    <p:sldId id="276" r:id="rId18"/>
    <p:sldId id="272" r:id="rId19"/>
    <p:sldId id="279" r:id="rId20"/>
    <p:sldId id="277" r:id="rId21"/>
    <p:sldId id="278" r:id="rId22"/>
    <p:sldId id="271" r:id="rId23"/>
    <p:sldId id="273" r:id="rId24"/>
    <p:sldId id="280" r:id="rId25"/>
    <p:sldId id="282" r:id="rId26"/>
    <p:sldId id="281" r:id="rId27"/>
    <p:sldId id="274" r:id="rId28"/>
  </p:sldIdLst>
  <p:sldSz cx="12192000" cy="6858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  <p:embeddedFont>
      <p:font typeface="Alibaba PuHuiTi 3.0 55 Regular" pitchFamily="18" charset="-122"/>
      <p:regular r:id="rId33"/>
      <p:bold r:id="rId34"/>
    </p:embeddedFont>
    <p:embeddedFont>
      <p:font typeface="Cambria Math" panose="02040503050406030204" pitchFamily="18" charset="0"/>
      <p:regular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7"/>
    <p:restoredTop sz="94719"/>
  </p:normalViewPr>
  <p:slideViewPr>
    <p:cSldViewPr snapToGrid="0">
      <p:cViewPr varScale="1">
        <p:scale>
          <a:sx n="148" d="100"/>
          <a:sy n="148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tumbler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reusable</a:t>
            </a:r>
            <a:r>
              <a:rPr kumimoji="1" lang="zh-CN" altLang="en-US" dirty="0"/>
              <a:t>一对多 多对一 多对多的交易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支付通道攻击方案</a:t>
            </a:r>
            <a:r>
              <a:rPr kumimoji="1" lang="en-US" altLang="zh-CN" dirty="0"/>
              <a:t>CCS21</a:t>
            </a:r>
            <a:r>
              <a:rPr kumimoji="1" lang="zh-CN" altLang="en-US" dirty="0"/>
              <a:t>左右 多跳恢复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44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配对 外包计算 预计算一些东西（哪些参数变哪些不变）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412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25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19A40-CEF9-4667-3D1E-C8CB5461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0D68E3-1216-64D9-37B6-F20DAE30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E12D0-0616-7D5D-D091-46B27CBA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AE0-D074-3A42-BBD7-0CA267340626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85B72-F8E4-AE52-5855-CD1C5007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A6B31-7904-EB66-2FC3-D9E3A824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>
            <a:lvl1pPr>
              <a:defRPr sz="40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90"/>
            <a:ext cx="10515600" cy="46672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BA6C6D0-E18A-E0D9-F6E8-2EF0D726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BE40B-C794-CDB7-9EC8-9CBC4A5A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720A4-BDC7-27C8-91DF-87AF5F75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BDA8F-314F-4D0B-706A-A6B7241A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0C3B-E0B8-B644-8D3F-FF38E36197A6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553B4-7ACC-827E-EE07-1A5EB84B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8DFD1-634B-7796-BEF5-9B7CB5A1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2024/11/8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789403-BBFC-2C68-3C52-8C822C64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84370"/>
            <a:ext cx="10800000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A465D-3663-B2A0-E4DA-9ABBF51464E9}"/>
              </a:ext>
            </a:extLst>
          </p:cNvPr>
          <p:cNvSpPr txBox="1"/>
          <p:nvPr/>
        </p:nvSpPr>
        <p:spPr>
          <a:xfrm>
            <a:off x="8469943" y="136198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CCS</a:t>
            </a:r>
            <a:r>
              <a:rPr kumimoji="1" lang="zh-CN" altLang="en-US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2023</a:t>
            </a:r>
            <a:endParaRPr kumimoji="1" lang="zh-CN" altLang="en-US" sz="2400" b="1" dirty="0">
              <a:solidFill>
                <a:srgbClr val="FF000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77ED89-FE29-BE7B-958C-07F1297E6F49}"/>
              </a:ext>
            </a:extLst>
          </p:cNvPr>
          <p:cNvSpPr txBox="1"/>
          <p:nvPr/>
        </p:nvSpPr>
        <p:spPr>
          <a:xfrm>
            <a:off x="5451431" y="5086912"/>
            <a:ext cx="1289135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赵路路</a:t>
            </a:r>
            <a:endParaRPr kumimoji="1" lang="en-US" altLang="zh-CN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2024.7.20</a:t>
            </a:r>
            <a:endParaRPr kumimoji="1" lang="zh-CN" altLang="en-US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E407E9-22D7-A6DD-889F-32285BD3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76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A1844-2B1A-C9A7-AA1A-A859101A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3983F-2AA1-71C3-A1BF-75E7CB8A3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154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Technological Route (Fixed)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A385C3-B0F3-B39D-7BEA-07D71E7F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60"/>
          <a:stretch/>
        </p:blipFill>
        <p:spPr>
          <a:xfrm>
            <a:off x="838200" y="2248527"/>
            <a:ext cx="5040000" cy="3319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46A6C-66FE-F096-13C0-5CC320B1B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71"/>
          <a:stretch/>
        </p:blipFill>
        <p:spPr>
          <a:xfrm>
            <a:off x="6313800" y="3792969"/>
            <a:ext cx="5040000" cy="1774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4377A-8F45-E358-32E8-331BF183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1160005"/>
            <a:ext cx="4320000" cy="247477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3E548917-2635-1A88-9EFC-83CC8071628C}"/>
              </a:ext>
            </a:extLst>
          </p:cNvPr>
          <p:cNvCxnSpPr>
            <a:endCxn id="7" idx="1"/>
          </p:cNvCxnSpPr>
          <p:nvPr/>
        </p:nvCxnSpPr>
        <p:spPr>
          <a:xfrm flipV="1">
            <a:off x="3388093" y="2397392"/>
            <a:ext cx="2925707" cy="2299736"/>
          </a:xfrm>
          <a:prstGeom prst="bentConnector3">
            <a:avLst>
              <a:gd name="adj1" fmla="val 90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50A3A7-CFCF-1C8D-5CDF-6240B063E138}"/>
                  </a:ext>
                </a:extLst>
              </p:cNvPr>
              <p:cNvSpPr txBox="1"/>
              <p:nvPr/>
            </p:nvSpPr>
            <p:spPr>
              <a:xfrm>
                <a:off x="6313800" y="29878"/>
                <a:ext cx="4860882" cy="1030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2-of-2 Escrow Transaction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𝑒𝑠𝑐𝑟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 and</a:t>
                </a:r>
                <a:r>
                  <a:rPr kumimoji="1" lang="en-US" altLang="zh-CN" sz="1400" dirty="0">
                    <a:solidFill>
                      <a:srgbClr val="FF0000"/>
                    </a:solidFill>
                    <a:ea typeface="Alibaba PuHuiTi 3.0 55 Regular" pitchFamily="18" charset="-122"/>
                    <a:cs typeface="Alibaba PuHuiTi 3.0 55 Regular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𝑒𝑠𝑐𝑟</m:t>
                        </m:r>
                      </m:sub>
                    </m:sSub>
                    <m:d>
                      <m:dPr>
                        <m:ctrlP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𝐴</m:t>
                        </m:r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sz="1400" dirty="0">
                  <a:solidFill>
                    <a:srgbClr val="FF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𝑐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𝐸𝑛𝑐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e>
                    </m:d>
                  </m:oMath>
                </a14:m>
                <a:r>
                  <a:rPr kumimoji="1" lang="en-US" altLang="zh-CN" sz="1400" b="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𝑍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𝑅𝑆𝐴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𝑁</m:t>
                        </m:r>
                      </m:e>
                    </m:d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</m:sup>
                    </m:sSup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endParaRPr kumimoji="1" lang="en-US" altLang="zh-CN" sz="14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accPr>
                      <m:e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𝑍</m:t>
                        </m:r>
                      </m:e>
                    </m:acc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pPr>
                      <m:e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𝑟</m:t>
                        </m:r>
                      </m:e>
                      <m:sup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</m:sup>
                    </m:sSup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𝑍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𝜖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1"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𝜖</m:t>
                            </m:r>
                          </m:e>
                        </m:acc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𝑟</m:t>
                        </m:r>
                      </m:den>
                    </m:f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endParaRPr kumimoji="1" lang="en-US" altLang="zh-CN" sz="1400" dirty="0">
                  <a:solidFill>
                    <a:srgbClr val="FF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50A3A7-CFCF-1C8D-5CDF-6240B063E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800" y="29878"/>
                <a:ext cx="4860882" cy="1030731"/>
              </a:xfrm>
              <a:prstGeom prst="rect">
                <a:avLst/>
              </a:prstGeom>
              <a:blipFill>
                <a:blip r:embed="rId4"/>
                <a:stretch>
                  <a:fillRect l="-261" b="-48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F3D8DB-A111-1494-FAAD-8FC7262B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1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A1844-2B1A-C9A7-AA1A-A859101A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3983F-2AA1-71C3-A1BF-75E7CB8A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Technological Route (Variable)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11B01-F9D4-D8F8-69D4-9EDAD25D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455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581566-7DA4-FDC9-C4E6-F23FF0CA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4037"/>
            <a:ext cx="5040000" cy="38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8CF5DF-38C8-B869-D436-582A8F7E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1904449"/>
            <a:ext cx="5040000" cy="465458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3A0E2F-9BFB-16CC-39B9-7E7B6366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3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D0ECE-6458-5469-A8BE-2C46FF45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B6964-4BD5-9A29-B804-A637D908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Motivations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F19F3-D08C-57B3-29F5-D4B66BDB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284395"/>
            <a:ext cx="10080000" cy="3369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53BC09-ADC5-7CFA-EA7D-8E8AAFDA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0453"/>
            <a:ext cx="5040000" cy="119445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509390BD-4A5B-9CA3-63DA-2CF99D781D1A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 flipV="1">
            <a:off x="11136000" y="1347679"/>
            <a:ext cx="217800" cy="2363336"/>
          </a:xfrm>
          <a:prstGeom prst="bentConnector3">
            <a:avLst>
              <a:gd name="adj1" fmla="val -10495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536E50-C406-6A64-7ACB-025DE9B1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60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/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091C2C-761A-7F11-5595-65583794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39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CBE77-4827-6A32-5303-E0C6A1AB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Accio 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E80B7-2B93-D8FE-1C98-EE373B7FB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Necessity in Replacing the Paradigm</a:t>
            </a: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B5B75-6F18-98B9-8EB3-342A3568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3843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76F6C7-D4C6-0024-C8A6-A899037A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2" y="975166"/>
            <a:ext cx="5040000" cy="50694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4758-A54C-04E8-297D-17CD6D12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6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97953-424C-819F-E80B-CB4D6BD6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Accio 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2EBF43-4686-9FC1-FB96-33E32529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1F40A-4D34-61C9-787A-DAB85724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8527"/>
            <a:ext cx="5040000" cy="40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08CE51-3A0C-6F56-D789-F22ECAC3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2" y="2793244"/>
            <a:ext cx="5040000" cy="346370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37DD06-CAF9-D18A-815B-41849344C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0" y="365125"/>
            <a:ext cx="5040000" cy="227612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39DCB8-8C08-6382-E21C-CC3F4A87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53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/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95427A-467A-2D8D-E098-90D85B8F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34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Functionality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Primitives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246163-BF4E-7ADE-3785-FBA1669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50"/>
          <a:stretch/>
        </p:blipFill>
        <p:spPr>
          <a:xfrm>
            <a:off x="6313802" y="2248527"/>
            <a:ext cx="5040000" cy="7477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03D6E8-9EE6-FCCB-4525-BE5D61A8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8527"/>
            <a:ext cx="5040000" cy="1133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B2CC0A-45A1-4BB7-33A7-B0CCC59F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11015"/>
            <a:ext cx="5040000" cy="1211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0F030D-C0B5-219B-334E-CA1DA7DE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3230641"/>
            <a:ext cx="5040000" cy="257964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77B6F1-0A2E-34D6-076D-DBB7313A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98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Functionality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Primitives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246163-BF4E-7ADE-3785-FBA1669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6" b="46531"/>
          <a:stretch/>
        </p:blipFill>
        <p:spPr>
          <a:xfrm>
            <a:off x="838200" y="2248527"/>
            <a:ext cx="5040000" cy="13430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DAF3BA-8999-9E27-0598-2EE6AF16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4743"/>
            <a:ext cx="5040000" cy="11067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01CECD-A5E0-4C8E-FE80-E583950D4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73" b="-95"/>
          <a:stretch/>
        </p:blipFill>
        <p:spPr>
          <a:xfrm>
            <a:off x="6313800" y="2248527"/>
            <a:ext cx="5040000" cy="18519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43973F-DAC1-8D64-D6B6-D57811E5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4264743"/>
            <a:ext cx="5040000" cy="235694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B33FC-C870-7BD7-E19B-E77CE13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79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04D7D-99D6-0790-F4A8-0F9F28459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6313800" y="2248527"/>
            <a:ext cx="5040000" cy="2963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341C5C-D32B-EE1F-62E3-FA104EAA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76"/>
          <a:stretch/>
        </p:blipFill>
        <p:spPr>
          <a:xfrm>
            <a:off x="838200" y="2248527"/>
            <a:ext cx="5040000" cy="379611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5BCF50-DFFD-1216-874A-4E8212AB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75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Payment Channel</a:t>
            </a:r>
          </a:p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Accio Scheme</a:t>
            </a:r>
          </a:p>
          <a:p>
            <a:r>
              <a:rPr kumimoji="1" lang="en-US" altLang="zh-CN" dirty="0"/>
              <a:t>Randomizable Signature of Updatable Commitments (RSUC)</a:t>
            </a:r>
          </a:p>
          <a:p>
            <a:r>
              <a:rPr kumimoji="1" lang="en-US" altLang="zh-CN" dirty="0"/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ACDBC-FE1A-A1BD-3B13-5D6D5143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14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Construction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EEE7B-E5AF-32D6-48A1-6EA0445C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8527"/>
            <a:ext cx="5040000" cy="33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CAD95E-D885-8523-7C0A-F05CC48EA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1377390"/>
            <a:ext cx="5040000" cy="4173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67F0DE-80FC-9E69-7295-A6491482B594}"/>
              </a:ext>
            </a:extLst>
          </p:cNvPr>
          <p:cNvSpPr txBox="1"/>
          <p:nvPr/>
        </p:nvSpPr>
        <p:spPr>
          <a:xfrm>
            <a:off x="838200" y="604464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[2] Balthazar Bauer and Georg Fuchsbauer. 2020. Efficient Signatures on Randomizable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Ciphertexts. In Security and Cryptography for Networks, SCN, Vol. 12238.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Springer, 359–381.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EEBEF-475C-6A78-AF09-177BCD7F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83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63A97F-90FD-9F63-49B0-E4147DF0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19200"/>
            <a:ext cx="9360000" cy="5265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DF334C-D6B4-00AD-E102-26815F96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90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/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2CE138-1CAE-5EB0-5556-4E55BAC7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48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On-Chain Cost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E75BF7-2263-8255-D6D5-55926E8B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552298"/>
              </p:ext>
            </p:extLst>
          </p:nvPr>
        </p:nvGraphicFramePr>
        <p:xfrm>
          <a:off x="838199" y="2326640"/>
          <a:ext cx="5040000" cy="203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25883398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8565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Environment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Value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9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Blockchain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Ethereum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Language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Solidity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1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Curve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BN-128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08781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6E70508-ADEB-C634-8916-1703B217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75" y="1219200"/>
            <a:ext cx="4628571" cy="54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C3EC37-15C8-179B-7084-F8230014F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76936"/>
            <a:ext cx="5040000" cy="180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04C798D-8944-18DF-6EF0-F0AE7CCF76E6}"/>
                  </a:ext>
                </a:extLst>
              </p:cNvPr>
              <p:cNvSpPr/>
              <p:nvPr/>
            </p:nvSpPr>
            <p:spPr>
              <a:xfrm>
                <a:off x="7258932" y="286029"/>
                <a:ext cx="3600000" cy="86400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Deployment Cost = 2.04M gas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2040000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×</m:t>
                    </m:r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 4Gwei = 0.00816ETH </a:t>
                </a:r>
                <a14:m>
                  <m:oMath xmlns:m="http://schemas.openxmlformats.org/officeDocument/2006/math">
                    <m:r>
                      <a:rPr kumimoji="1" lang="en-US" altLang="zh-CN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libaba PuHuiTi 3.0 55 Regular" pitchFamily="18" charset="-122"/>
                      </a:rPr>
                      <m:t>≈</m:t>
                    </m:r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 $9.972</a:t>
                </a:r>
                <a:endParaRPr kumimoji="1" lang="zh-CN" altLang="en-US" sz="1400" dirty="0">
                  <a:solidFill>
                    <a:srgbClr val="FF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04C798D-8944-18DF-6EF0-F0AE7CCF7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32" y="286029"/>
                <a:ext cx="3600000" cy="864000"/>
              </a:xfrm>
              <a:prstGeom prst="rect">
                <a:avLst/>
              </a:prstGeom>
              <a:blipFill>
                <a:blip r:embed="rId5"/>
                <a:stretch>
                  <a:fillRect l="-351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2DD8DD3-5745-FBCD-5D6A-CC46CBA9E1C4}"/>
              </a:ext>
            </a:extLst>
          </p:cNvPr>
          <p:cNvCxnSpPr>
            <a:cxnSpLocks/>
            <a:stCxn id="4" idx="3"/>
            <a:endCxn id="9" idx="3"/>
          </p:cNvCxnSpPr>
          <p:nvPr/>
        </p:nvCxnSpPr>
        <p:spPr>
          <a:xfrm flipH="1" flipV="1">
            <a:off x="10858932" y="718029"/>
            <a:ext cx="131614" cy="3201171"/>
          </a:xfrm>
          <a:prstGeom prst="bentConnector3">
            <a:avLst>
              <a:gd name="adj1" fmla="val -17369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D2235-2214-5184-B02A-C94F64EC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76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Off-Chain Cost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EEDD41-1118-D5A9-5835-9E85277D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55289"/>
              </p:ext>
            </p:extLst>
          </p:nvPr>
        </p:nvGraphicFramePr>
        <p:xfrm>
          <a:off x="838199" y="2326640"/>
          <a:ext cx="5040000" cy="3050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475">
                  <a:extLst>
                    <a:ext uri="{9D8B030D-6E8A-4147-A177-3AD203B41FA5}">
                      <a16:colId xmlns:a16="http://schemas.microsoft.com/office/drawing/2014/main" val="2258833981"/>
                    </a:ext>
                  </a:extLst>
                </a:gridCol>
                <a:gridCol w="3147525">
                  <a:extLst>
                    <a:ext uri="{9D8B030D-6E8A-4147-A177-3AD203B41FA5}">
                      <a16:colId xmlns:a16="http://schemas.microsoft.com/office/drawing/2014/main" val="148565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Environment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Value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9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Library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MCL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Curve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BN-128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1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CPU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8 * 3.20GHz AMD 5800H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0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Memory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40GB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81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OS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Ubuntu 22.0.4.1 LTS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75809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31CD457-38A3-5A93-A0D0-5EF7480A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3" y="1377390"/>
            <a:ext cx="5040000" cy="1577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E04925-BAC5-DD25-6DA1-1BFE92E64A45}"/>
              </a:ext>
            </a:extLst>
          </p:cNvPr>
          <p:cNvSpPr txBox="1"/>
          <p:nvPr/>
        </p:nvSpPr>
        <p:spPr>
          <a:xfrm>
            <a:off x="9157365" y="911423"/>
            <a:ext cx="2196435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linearly/logarithmically</a:t>
            </a:r>
            <a:endParaRPr kumimoji="1" lang="zh-CN" altLang="en-US" sz="1400" dirty="0">
              <a:solidFill>
                <a:srgbClr val="FF000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FD0E9C80-3E6E-569A-70A8-48F48B7B64A8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 flipH="1" flipV="1">
            <a:off x="10668112" y="1592161"/>
            <a:ext cx="1212536" cy="158839"/>
          </a:xfrm>
          <a:prstGeom prst="bentConnector4">
            <a:avLst>
              <a:gd name="adj1" fmla="val 266"/>
              <a:gd name="adj2" fmla="val 24391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5F87A40-BAA0-2EF6-D012-96AF0BF2C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1382"/>
              </p:ext>
            </p:extLst>
          </p:nvPr>
        </p:nvGraphicFramePr>
        <p:xfrm>
          <a:off x="6472644" y="3149165"/>
          <a:ext cx="4722316" cy="103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443">
                  <a:extLst>
                    <a:ext uri="{9D8B030D-6E8A-4147-A177-3AD203B41FA5}">
                      <a16:colId xmlns:a16="http://schemas.microsoft.com/office/drawing/2014/main" val="3278520892"/>
                    </a:ext>
                  </a:extLst>
                </a:gridCol>
                <a:gridCol w="3453873">
                  <a:extLst>
                    <a:ext uri="{9D8B030D-6E8A-4147-A177-3AD203B41FA5}">
                      <a16:colId xmlns:a16="http://schemas.microsoft.com/office/drawing/2014/main" val="1540920593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Scheme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Communication Rounds per Transaction / round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679038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</a:t>
                      </a:r>
                      <a:r>
                        <a:rPr lang="en-US" altLang="zh-CN" sz="1100" baseline="300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2</a:t>
                      </a:r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 versions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9 = 6 + 3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629424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BlindHub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9 = 6 + 3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21195897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Accio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951549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281C9FD-56FC-532A-EC6A-D5C5D3501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452482"/>
              </p:ext>
            </p:extLst>
          </p:nvPr>
        </p:nvGraphicFramePr>
        <p:xfrm>
          <a:off x="6472644" y="4530312"/>
          <a:ext cx="4722316" cy="103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443">
                  <a:extLst>
                    <a:ext uri="{9D8B030D-6E8A-4147-A177-3AD203B41FA5}">
                      <a16:colId xmlns:a16="http://schemas.microsoft.com/office/drawing/2014/main" val="3278520892"/>
                    </a:ext>
                  </a:extLst>
                </a:gridCol>
                <a:gridCol w="3453873">
                  <a:extLst>
                    <a:ext uri="{9D8B030D-6E8A-4147-A177-3AD203B41FA5}">
                      <a16:colId xmlns:a16="http://schemas.microsoft.com/office/drawing/2014/main" val="1540920593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Scheme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Computational</a:t>
                      </a:r>
                      <a:r>
                        <a:rPr lang="zh-CN" altLang="en-US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 </a:t>
                      </a:r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Cost</a:t>
                      </a:r>
                      <a:r>
                        <a:rPr lang="zh-CN" altLang="en-US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 </a:t>
                      </a:r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per Transaction / second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679038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</a:t>
                      </a:r>
                      <a:r>
                        <a:rPr lang="en-US" altLang="zh-CN" sz="1100" baseline="300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2</a:t>
                      </a:r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 versions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0.223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629424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BlindHub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9.154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21195897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Accio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Georgia" panose="02040502050405020303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0.015</a:t>
                      </a:r>
                      <a:endParaRPr lang="zh-CN" altLang="en-US" sz="1100" dirty="0">
                        <a:latin typeface="Georgia" panose="02040502050405020303" pitchFamily="18" charset="0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9515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8978F-4713-2289-D217-C1763303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82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Off-Chain Cost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EEDD41-1118-D5A9-5835-9E85277D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476325"/>
              </p:ext>
            </p:extLst>
          </p:nvPr>
        </p:nvGraphicFramePr>
        <p:xfrm>
          <a:off x="838199" y="2326640"/>
          <a:ext cx="5040000" cy="3050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163">
                  <a:extLst>
                    <a:ext uri="{9D8B030D-6E8A-4147-A177-3AD203B41FA5}">
                      <a16:colId xmlns:a16="http://schemas.microsoft.com/office/drawing/2014/main" val="2258833981"/>
                    </a:ext>
                  </a:extLst>
                </a:gridCol>
                <a:gridCol w="3297837">
                  <a:extLst>
                    <a:ext uri="{9D8B030D-6E8A-4147-A177-3AD203B41FA5}">
                      <a16:colId xmlns:a16="http://schemas.microsoft.com/office/drawing/2014/main" val="148565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Environment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Value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9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Library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MCL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Curve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BN-128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1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CPU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2 * Intel Xeon Platinum vCPU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0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Memory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2GB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81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OS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Ubuntu 18.0.4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758097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6CEDE145-D0F8-BAC6-9754-8CC99010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8" t="8242" r="7500" b="6263"/>
          <a:stretch/>
        </p:blipFill>
        <p:spPr>
          <a:xfrm>
            <a:off x="6313800" y="3206550"/>
            <a:ext cx="5040000" cy="33255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1323BA-7E71-5A4B-EAEC-4162B376FDCB}"/>
              </a:ext>
            </a:extLst>
          </p:cNvPr>
          <p:cNvSpPr txBox="1"/>
          <p:nvPr/>
        </p:nvSpPr>
        <p:spPr>
          <a:xfrm>
            <a:off x="6313800" y="1377390"/>
            <a:ext cx="5040000" cy="16709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b="0" dirty="0">
                <a:solidFill>
                  <a:srgbClr val="0000FF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import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matplotlib.pyplot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400" b="0" dirty="0">
                <a:solidFill>
                  <a:srgbClr val="0000FF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as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plt</a:t>
            </a:r>
            <a:endParaRPr lang="en" altLang="zh-CN" sz="1400" b="0" dirty="0">
              <a:solidFill>
                <a:srgbClr val="000000"/>
              </a:solidFill>
              <a:effectLst/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>
              <a:lnSpc>
                <a:spcPct val="150000"/>
              </a:lnSpc>
            </a:pPr>
            <a:r>
              <a:rPr lang="en" altLang="zh-CN" sz="1400" b="0" dirty="0">
                <a:solidFill>
                  <a:srgbClr val="0000FF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import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seaborn </a:t>
            </a:r>
            <a:r>
              <a:rPr lang="en" altLang="zh-CN" sz="1400" b="0" dirty="0">
                <a:solidFill>
                  <a:srgbClr val="0000FF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as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sns</a:t>
            </a:r>
            <a:b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</a:b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plt.figure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(</a:t>
            </a:r>
            <a:r>
              <a:rPr lang="en" altLang="zh-CN" sz="1400" b="0" dirty="0" err="1">
                <a:solidFill>
                  <a:srgbClr val="80808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figsize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=(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12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8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), </a:t>
            </a:r>
            <a:r>
              <a:rPr lang="en" altLang="zh-CN" sz="1400" b="0" dirty="0">
                <a:solidFill>
                  <a:srgbClr val="80808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dpi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300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sns.boxplot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(</a:t>
            </a:r>
            <a:r>
              <a:rPr lang="en" altLang="zh-CN" sz="1400" b="0" dirty="0">
                <a:solidFill>
                  <a:srgbClr val="80808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data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df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zh-CN" sz="1400" b="0" dirty="0" err="1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plt.show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()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047732E2-0181-EEEA-2A51-483BB7FFB7C5}"/>
              </a:ext>
            </a:extLst>
          </p:cNvPr>
          <p:cNvCxnSpPr>
            <a:cxnSpLocks/>
            <a:stCxn id="9" idx="3"/>
            <a:endCxn id="15" idx="3"/>
          </p:cNvCxnSpPr>
          <p:nvPr/>
        </p:nvCxnSpPr>
        <p:spPr>
          <a:xfrm flipV="1">
            <a:off x="11353800" y="2212875"/>
            <a:ext cx="12700" cy="2656436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0F5FB1-AD74-4603-F9E8-120CFB6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03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75BB66-C996-2271-03F0-4A822E77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6640"/>
            <a:ext cx="5040000" cy="34568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30C28E-A93A-AEDE-0445-EDE27F93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326640"/>
            <a:ext cx="5040000" cy="201310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CB0CAD-254A-70E2-174C-C279C84E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48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F3136D-AAE1-0814-3011-6BA8A009429D}"/>
              </a:ext>
            </a:extLst>
          </p:cNvPr>
          <p:cNvSpPr txBox="1"/>
          <p:nvPr/>
        </p:nvSpPr>
        <p:spPr>
          <a:xfrm>
            <a:off x="3654466" y="2721114"/>
            <a:ext cx="4883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Thanks! Questions?</a:t>
            </a:r>
            <a:endParaRPr kumimoji="1" lang="zh-CN" altLang="en-US" sz="4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0A07D4-FDAF-52EF-4AB2-3734A4C7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1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F73A3-0598-A818-260F-61D1C0F7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18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A2DA1-9ACA-2C85-F0C1-506D7C91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C1599-0B83-C83B-4D34-9F18F896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Low Scalability: 7 Payments per Second with 1 Hour Confirmation</a:t>
            </a:r>
            <a:endParaRPr kumimoji="1"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6F82C809-4871-083E-D1E4-3D3BC1F8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48527"/>
            <a:ext cx="5040000" cy="953513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8D740D2C-7927-E2EA-63C9-29C5AC26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2785"/>
            <a:ext cx="5040000" cy="2715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4C7F5C3-06E4-025F-7C20-3597FFAE2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2" y="2248527"/>
            <a:ext cx="5040000" cy="2223529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720A6C20-1B8B-FE1A-C621-6CD526A02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4662136"/>
            <a:ext cx="5040000" cy="113806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50C5F-4F5E-495A-AF75-CC6662A2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35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E536D-E520-76DB-D8BB-5722649B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E2BF5-87E2-6308-D571-1DF243CB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Bidirectional vs. Unidirectional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044EE-C1CC-1E60-74AC-D200D95E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2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4ECFB9-C3BB-86D9-1989-528F3413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248527"/>
            <a:ext cx="5040000" cy="33355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E7BE2-FE6B-1276-3890-F834E2B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56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E6B3A-C45A-50B0-FBD2-6961582D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929EE-F125-3B8C-6D36-57CB21E3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 Payment Channel Networks</a:t>
            </a:r>
            <a:endParaRPr kumimoji="1" lang="zh-CN" altLang="en-US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02C675C7-5BA3-9BBE-F64C-9B64A12D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16" y="2046346"/>
            <a:ext cx="5400000" cy="996429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52255B70-9838-87B1-FD40-E8C99293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200965"/>
            <a:ext cx="9360000" cy="32919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3F102-31CB-4E81-03E7-FA658BB3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05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F1A39C-C58B-791A-E90D-9938E85D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03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0181D-6244-66FA-D886-AAB3304A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53864C-C795-F0A5-FDBA-98D3A48EC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321"/>
          <a:stretch/>
        </p:blipFill>
        <p:spPr>
          <a:xfrm>
            <a:off x="838200" y="2248527"/>
            <a:ext cx="5040000" cy="3228505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74F2AA1-E7F2-C375-9066-FB7B73842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79"/>
          <a:stretch/>
        </p:blipFill>
        <p:spPr>
          <a:xfrm>
            <a:off x="6313802" y="2248527"/>
            <a:ext cx="5040000" cy="1841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9EC160-32E7-88A1-DD88-1E1C05C2A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4789079"/>
            <a:ext cx="5040000" cy="687953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A27834-2DFE-DF6A-DBA0-9B900375B7C5}"/>
              </a:ext>
            </a:extLst>
          </p:cNvPr>
          <p:cNvSpPr txBox="1">
            <a:spLocks/>
          </p:cNvSpPr>
          <p:nvPr/>
        </p:nvSpPr>
        <p:spPr>
          <a:xfrm>
            <a:off x="838200" y="1377390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Accio: Variable Amount, Optimized-Unlinkability, NIZK-Free PCH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BFF70-7855-80B2-9DA3-676EA510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35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AF561E-B0A5-8E7A-DD45-A1B959E0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44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556</Words>
  <Application>Microsoft Macintosh PowerPoint</Application>
  <PresentationFormat>宽屏</PresentationFormat>
  <Paragraphs>183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Alibaba PuHuiTi 3.0 55 Regular</vt:lpstr>
      <vt:lpstr>等线</vt:lpstr>
      <vt:lpstr>Georgia</vt:lpstr>
      <vt:lpstr>Cambria Math</vt:lpstr>
      <vt:lpstr>Wingdings</vt:lpstr>
      <vt:lpstr>等线 Light</vt:lpstr>
      <vt:lpstr>Arial</vt:lpstr>
      <vt:lpstr>Office 主题​​</vt:lpstr>
      <vt:lpstr>PowerPoint 演示文稿</vt:lpstr>
      <vt:lpstr>Contents</vt:lpstr>
      <vt:lpstr>Contents</vt:lpstr>
      <vt:lpstr>Recall to Payment Channel</vt:lpstr>
      <vt:lpstr>Recall to Payment Channel</vt:lpstr>
      <vt:lpstr>Recall to Payment Channel</vt:lpstr>
      <vt:lpstr>Contents</vt:lpstr>
      <vt:lpstr>Abstract</vt:lpstr>
      <vt:lpstr>Contents</vt:lpstr>
      <vt:lpstr>Introduction</vt:lpstr>
      <vt:lpstr>Introduction</vt:lpstr>
      <vt:lpstr>Introduction</vt:lpstr>
      <vt:lpstr>Contents</vt:lpstr>
      <vt:lpstr>Accio Scheme</vt:lpstr>
      <vt:lpstr>Accio Scheme</vt:lpstr>
      <vt:lpstr>Contents</vt:lpstr>
      <vt:lpstr>Randomizable Signature of Updatable Commitments (RSUC)</vt:lpstr>
      <vt:lpstr>Randomizable Signature of Updatable Commitments (RSUC)</vt:lpstr>
      <vt:lpstr>Randomizable Signature of Updatable Commitments (RSUC)</vt:lpstr>
      <vt:lpstr>Randomizable Signature of Updatable Commitments (RSUC)</vt:lpstr>
      <vt:lpstr>Randomizable Signature of Updatable Commitments (RSUC)</vt:lpstr>
      <vt:lpstr>Contents</vt:lpstr>
      <vt:lpstr>Experiments &amp; Conclusion</vt:lpstr>
      <vt:lpstr>Experiments &amp; Conclusion</vt:lpstr>
      <vt:lpstr>Experiments &amp; Conclusion</vt:lpstr>
      <vt:lpstr>Experiments &amp; 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Microsoft Office User</cp:lastModifiedBy>
  <cp:revision>178</cp:revision>
  <dcterms:created xsi:type="dcterms:W3CDTF">2024-06-27T01:31:39Z</dcterms:created>
  <dcterms:modified xsi:type="dcterms:W3CDTF">2024-11-08T11:41:47Z</dcterms:modified>
</cp:coreProperties>
</file>